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Default Extension="mp3" ContentType="audio/mpe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slideshow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71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9" r:id="rId12"/>
    <p:sldId id="268" r:id="rId13"/>
    <p:sldId id="267" r:id="rId14"/>
    <p:sldId id="270" r:id="rId1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FF"/>
    <a:srgbClr val="FE94C4"/>
    <a:srgbClr val="A00CA4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8162" autoAdjust="0"/>
    <p:restoredTop sz="94660"/>
  </p:normalViewPr>
  <p:slideViewPr>
    <p:cSldViewPr snapToGrid="0">
      <p:cViewPr varScale="1">
        <p:scale>
          <a:sx n="68" d="100"/>
          <a:sy n="68" d="100"/>
        </p:scale>
        <p:origin x="-1212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F2EC87-A07F-4FD5-A4BF-73306D420D60}" type="datetimeFigureOut">
              <a:rPr lang="ru-RU" smtClean="0"/>
              <a:pPr/>
              <a:t>23.04.2020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3CCB5-EC63-414B-9CA7-A06293D9A72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1889001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F2EC87-A07F-4FD5-A4BF-73306D420D60}" type="datetimeFigureOut">
              <a:rPr lang="ru-RU" smtClean="0"/>
              <a:pPr/>
              <a:t>23.04.2020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3CCB5-EC63-414B-9CA7-A06293D9A72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43894235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F2EC87-A07F-4FD5-A4BF-73306D420D60}" type="datetimeFigureOut">
              <a:rPr lang="ru-RU" smtClean="0"/>
              <a:pPr/>
              <a:t>23.04.2020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3CCB5-EC63-414B-9CA7-A06293D9A72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0073762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F2EC87-A07F-4FD5-A4BF-73306D420D60}" type="datetimeFigureOut">
              <a:rPr lang="ru-RU" smtClean="0"/>
              <a:pPr/>
              <a:t>23.04.2020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3CCB5-EC63-414B-9CA7-A06293D9A72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2399602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F2EC87-A07F-4FD5-A4BF-73306D420D60}" type="datetimeFigureOut">
              <a:rPr lang="ru-RU" smtClean="0"/>
              <a:pPr/>
              <a:t>23.04.2020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3CCB5-EC63-414B-9CA7-A06293D9A72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9012281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F2EC87-A07F-4FD5-A4BF-73306D420D60}" type="datetimeFigureOut">
              <a:rPr lang="ru-RU" smtClean="0"/>
              <a:pPr/>
              <a:t>23.04.2020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3CCB5-EC63-414B-9CA7-A06293D9A72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1708376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F2EC87-A07F-4FD5-A4BF-73306D420D60}" type="datetimeFigureOut">
              <a:rPr lang="ru-RU" smtClean="0"/>
              <a:pPr/>
              <a:t>23.04.2020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3CCB5-EC63-414B-9CA7-A06293D9A72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5558812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F2EC87-A07F-4FD5-A4BF-73306D420D60}" type="datetimeFigureOut">
              <a:rPr lang="ru-RU" smtClean="0"/>
              <a:pPr/>
              <a:t>23.04.2020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3CCB5-EC63-414B-9CA7-A06293D9A72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2904663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F2EC87-A07F-4FD5-A4BF-73306D420D60}" type="datetimeFigureOut">
              <a:rPr lang="ru-RU" smtClean="0"/>
              <a:pPr/>
              <a:t>23.04.2020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3CCB5-EC63-414B-9CA7-A06293D9A72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1484439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F2EC87-A07F-4FD5-A4BF-73306D420D60}" type="datetimeFigureOut">
              <a:rPr lang="ru-RU" smtClean="0"/>
              <a:pPr/>
              <a:t>23.04.2020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3CCB5-EC63-414B-9CA7-A06293D9A72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3965349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F2EC87-A07F-4FD5-A4BF-73306D420D60}" type="datetimeFigureOut">
              <a:rPr lang="ru-RU" smtClean="0"/>
              <a:pPr/>
              <a:t>23.04.2020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3CCB5-EC63-414B-9CA7-A06293D9A72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7418545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6F2EC87-A07F-4FD5-A4BF-73306D420D60}" type="datetimeFigureOut">
              <a:rPr lang="ru-RU" smtClean="0"/>
              <a:pPr/>
              <a:t>23.04.2020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703CCB5-EC63-414B-9CA7-A06293D9A72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573451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gif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gif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gif"/><Relationship Id="rId2" Type="http://schemas.openxmlformats.org/officeDocument/2006/relationships/image" Target="../media/image16.gi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gif"/><Relationship Id="rId5" Type="http://schemas.openxmlformats.org/officeDocument/2006/relationships/image" Target="../media/image6.gif"/><Relationship Id="rId4" Type="http://schemas.openxmlformats.org/officeDocument/2006/relationships/image" Target="../media/image18.gi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gif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gif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gif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gif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gif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gif"/><Relationship Id="rId2" Type="http://schemas.openxmlformats.org/officeDocument/2006/relationships/slideLayout" Target="../slideLayouts/slideLayout7.xml"/><Relationship Id="rId1" Type="http://schemas.openxmlformats.org/officeDocument/2006/relationships/audio" Target="../media/media1.mp3"/><Relationship Id="rId5" Type="http://schemas.openxmlformats.org/officeDocument/2006/relationships/image" Target="../media/image10.png"/><Relationship Id="rId4" Type="http://schemas.microsoft.com/office/2007/relationships/media" Target="../media/media1.mp3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gif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gif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gif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8" name="Picture 6" descr="https://lh3.ggpht.com/kEFwsHw6VO3rC1hUQrAWbv74zejrqXIwtnFaBiCJusLoGEbh5kG6AXbc2521XVDk6g=h500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5534" y="2605721"/>
            <a:ext cx="9144000" cy="34923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1265096" y="175828"/>
            <a:ext cx="6804876" cy="212365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4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«Значение музыки </a:t>
            </a:r>
          </a:p>
          <a:p>
            <a:pPr algn="ctr"/>
            <a:r>
              <a:rPr lang="ru-RU" sz="4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для укрепления здоровья </a:t>
            </a:r>
          </a:p>
          <a:p>
            <a:pPr algn="ctr"/>
            <a:r>
              <a:rPr lang="ru-RU" sz="4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ребенка в семье»</a:t>
            </a:r>
            <a:endParaRPr lang="ru-RU" sz="44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952823" y="6098068"/>
            <a:ext cx="219117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Подготовила:</a:t>
            </a:r>
          </a:p>
          <a:p>
            <a:r>
              <a:rPr lang="ru-RU" sz="1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музыкальный руководитель</a:t>
            </a:r>
          </a:p>
          <a:p>
            <a:r>
              <a:rPr lang="ru-RU" sz="1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Бойцова</a:t>
            </a:r>
            <a:r>
              <a:rPr lang="ru-RU" sz="1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Ирина Владимировна</a:t>
            </a:r>
          </a:p>
        </p:txBody>
      </p:sp>
      <p:pic>
        <p:nvPicPr>
          <p:cNvPr id="18448" name="Picture 16" descr="https://www.gify.net/data/media/390/nuty-ruchomy-obrazek-0009.gif"/>
          <p:cNvPicPr>
            <a:picLocks noChangeAspect="1" noChangeArrowheads="1" noCrop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589908">
            <a:off x="2250889" y="4097892"/>
            <a:ext cx="699067" cy="10148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8450" name="Picture 18" descr="https://www.gify.net/data/media/390/nuty-ruchomy-obrazek-0009.gif"/>
          <p:cNvPicPr>
            <a:picLocks noChangeAspect="1" noChangeArrowheads="1" noCrop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1088904">
            <a:off x="5016550" y="4370439"/>
            <a:ext cx="714106" cy="8407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8452" name="Picture 20" descr="https://avatars.mds.yandex.net/get-zen_doc/1542122/pub_5cbb22f74500ff00b30aa122_5cbb233f33a36800b48ae7ad/scale_1200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21339539">
            <a:off x="-401110" y="2211993"/>
            <a:ext cx="2305478" cy="45653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16" descr="https://www.gify.net/data/media/390/nuty-ruchomy-obrazek-0009.gif"/>
          <p:cNvPicPr>
            <a:picLocks noChangeAspect="1" noChangeArrowheads="1" noCrop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11379558">
            <a:off x="6165184" y="5553546"/>
            <a:ext cx="490335" cy="7118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1560940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5689408" y="1877075"/>
            <a:ext cx="3236228" cy="3977815"/>
          </a:xfrm>
          <a:prstGeom prst="roundRect">
            <a:avLst/>
          </a:prstGeom>
          <a:solidFill>
            <a:srgbClr val="FE94C4"/>
          </a:solidFill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 sz="1350"/>
          </a:p>
        </p:txBody>
      </p:sp>
      <p:sp>
        <p:nvSpPr>
          <p:cNvPr id="2" name="Прямоугольник 1"/>
          <p:cNvSpPr/>
          <p:nvPr/>
        </p:nvSpPr>
        <p:spPr>
          <a:xfrm>
            <a:off x="821684" y="389814"/>
            <a:ext cx="7707573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kern="0" dirty="0">
                <a:solidFill>
                  <a:srgbClr val="FF000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Музыкальное движение - интересная и эффективная  форма музыкально – оздоровительной деятельности</a:t>
            </a:r>
            <a:endParaRPr lang="ru-RU" sz="2000" kern="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11542" y="1877075"/>
            <a:ext cx="5329451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57175" indent="-257175" algn="just" fontAlgn="base">
              <a:spcBef>
                <a:spcPct val="20000"/>
              </a:spcBef>
              <a:spcAft>
                <a:spcPct val="0"/>
              </a:spcAft>
            </a:pPr>
            <a:r>
              <a:rPr lang="ru-RU" sz="2000" kern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Предложите детям потанцевать и сами примите в этом участие. Вы можете включить звучание  оркестра народных инструментов с записями старинных танцев (менуэт, гавот, краковяк, мазурка) и энергичных современных танцев. В это время и сами отдохнете и сбросите накопившуюся усталость. Танцевать с детьми нужно как можно чаще, но не подолгу, внимательно следя за физическим и психическим состоянием ребенка.</a:t>
            </a:r>
          </a:p>
        </p:txBody>
      </p:sp>
      <p:pic>
        <p:nvPicPr>
          <p:cNvPr id="11266" name="Picture 2" descr="https://avatars.mds.yandex.net/get-pdb/879561/0bf24dc6-764f-4845-b17b-51feeac553f5/orig"/>
          <p:cNvPicPr>
            <a:picLocks noChangeAspect="1" noChangeArrowheads="1" noCrop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469518" y="2056601"/>
            <a:ext cx="3536336" cy="37027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1677616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913142" y="500607"/>
            <a:ext cx="793958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Влияние музыки на нервную систему ребёнка.</a:t>
            </a:r>
            <a:r>
              <a:rPr lang="ru-RU" sz="195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3939532" y="2095868"/>
            <a:ext cx="4913195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 fontAlgn="base">
              <a:spcBef>
                <a:spcPct val="0"/>
              </a:spcBef>
              <a:spcAft>
                <a:spcPct val="0"/>
              </a:spcAft>
            </a:pP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Музыка обладает сильным психологическим воздействием на детей. Она влияет на состояние нервной системы (успокаивает, расслабляет, будоражит, возбуждает), вызывает различные эмоциональные состояния (от умиротворенности), покоя и гармонии до беспокойства, подавленности или агрессии). В связи с этим, важно обратить внимание на то, какую музыку слушаем мы и наши дети.</a:t>
            </a:r>
          </a:p>
        </p:txBody>
      </p:sp>
      <p:pic>
        <p:nvPicPr>
          <p:cNvPr id="4" name="Picture 2" descr="https://i.pinimg.com/originals/b6/99/35/b699355b60194bb8d5c140add72ff3e1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80256" y="1912382"/>
            <a:ext cx="3402738" cy="31905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6" descr="https://bestanimations.com/Music/Notation/animated-green-gold-music-notes.gif"/>
          <p:cNvPicPr>
            <a:picLocks noChangeAspect="1" noChangeArrowheads="1" noCrop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279268" y="2832764"/>
            <a:ext cx="537434" cy="6748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6" descr="https://bestanimations.com/Music/Notation/animated-green-gold-music-notes.gif"/>
          <p:cNvPicPr>
            <a:picLocks noChangeAspect="1" noChangeArrowheads="1" noCrop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180230" y="2493870"/>
            <a:ext cx="610346" cy="7664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 descr="https://bestanimations.com/Music/Notation/animated-green-gold-music-notes.gif"/>
          <p:cNvPicPr>
            <a:picLocks noChangeAspect="1" noChangeArrowheads="1" noCrop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203296" y="2263618"/>
            <a:ext cx="610346" cy="7664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42753587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980521" y="301809"/>
            <a:ext cx="5575111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kern="0" dirty="0">
                <a:solidFill>
                  <a:srgbClr val="FF000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Влияние музыкальных инструментов на организм человека.</a:t>
            </a:r>
            <a:endParaRPr lang="ru-RU" kern="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148919" y="1687488"/>
            <a:ext cx="4572000" cy="3724096"/>
          </a:xfrm>
          <a:prstGeom prst="rect">
            <a:avLst/>
          </a:prstGeom>
        </p:spPr>
        <p:txBody>
          <a:bodyPr>
            <a:spAutoFit/>
          </a:bodyPr>
          <a:lstStyle/>
          <a:p>
            <a:pPr marL="257175" indent="-257175" algn="just" fontAlgn="base">
              <a:spcBef>
                <a:spcPct val="20000"/>
              </a:spcBef>
              <a:spcAft>
                <a:spcPct val="0"/>
              </a:spcAft>
            </a:pPr>
            <a:r>
              <a:rPr lang="ru-RU" sz="2000" b="1" kern="0" dirty="0">
                <a:solidFill>
                  <a:srgbClr val="A00CA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Духовые инструменты  </a:t>
            </a:r>
            <a:r>
              <a:rPr lang="ru-RU" sz="2000" kern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развивают эмоциональную сферу.</a:t>
            </a:r>
          </a:p>
          <a:p>
            <a:pPr marL="257175" indent="-257175" algn="just" fontAlgn="base">
              <a:spcBef>
                <a:spcPct val="20000"/>
              </a:spcBef>
              <a:spcAft>
                <a:spcPct val="0"/>
              </a:spcAft>
            </a:pPr>
            <a:r>
              <a:rPr lang="ru-RU" sz="2000" b="1" kern="0" dirty="0">
                <a:solidFill>
                  <a:srgbClr val="A00CA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Ударные </a:t>
            </a:r>
            <a:r>
              <a:rPr lang="ru-RU" sz="2000" b="1" kern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 </a:t>
            </a:r>
            <a:r>
              <a:rPr lang="ru-RU" sz="2000" kern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придают силу, дают ощущение устойчивости, уверенности.</a:t>
            </a:r>
          </a:p>
          <a:p>
            <a:pPr marL="257175" indent="-257175" algn="just" fontAlgn="base">
              <a:spcBef>
                <a:spcPct val="20000"/>
              </a:spcBef>
              <a:spcAft>
                <a:spcPct val="0"/>
              </a:spcAft>
            </a:pPr>
            <a:r>
              <a:rPr lang="ru-RU" sz="2000" b="1" kern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kern="0" dirty="0">
                <a:solidFill>
                  <a:srgbClr val="A00CA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Фортепьяно</a:t>
            </a:r>
            <a:r>
              <a:rPr lang="ru-RU" sz="2000" b="1" kern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kern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развивает интеллектуальные способности.</a:t>
            </a:r>
          </a:p>
          <a:p>
            <a:pPr marL="257175" indent="-257175" algn="just" fontAlgn="base">
              <a:spcBef>
                <a:spcPct val="20000"/>
              </a:spcBef>
              <a:spcAft>
                <a:spcPct val="0"/>
              </a:spcAft>
            </a:pPr>
            <a:r>
              <a:rPr lang="ru-RU" sz="2000" b="1" kern="0" dirty="0">
                <a:solidFill>
                  <a:srgbClr val="A00CA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Струнные</a:t>
            </a:r>
            <a:r>
              <a:rPr lang="ru-RU" sz="2000" kern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 развивают чувства сострадания, воздействуют на сердце.</a:t>
            </a:r>
          </a:p>
          <a:p>
            <a:pPr marL="257175" indent="-257175" algn="just" fontAlgn="base">
              <a:spcBef>
                <a:spcPct val="20000"/>
              </a:spcBef>
              <a:spcAft>
                <a:spcPct val="0"/>
              </a:spcAft>
            </a:pPr>
            <a:r>
              <a:rPr lang="ru-RU" sz="2000" kern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kern="0" dirty="0">
                <a:solidFill>
                  <a:srgbClr val="A00CA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Вокальная музыка  </a:t>
            </a:r>
            <a:r>
              <a:rPr lang="ru-RU" sz="2000" kern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влияет на весь организм, особенно на горло.</a:t>
            </a:r>
          </a:p>
        </p:txBody>
      </p:sp>
      <p:pic>
        <p:nvPicPr>
          <p:cNvPr id="4" name="Picture 16" descr="http://www.animated-gifs.eu/category_leisure/leisure-music-wind/0083.gif"/>
          <p:cNvPicPr>
            <a:picLocks noChangeAspect="1" noChangeArrowheads="1" noCrop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45024" y="1559876"/>
            <a:ext cx="1606858" cy="24137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2290" name="Picture 2" descr="https://www.gifki.org/data/media/617/udarnyy-instrument-animatsionnaya-kartinka-0146.gif"/>
          <p:cNvPicPr>
            <a:picLocks noChangeAspect="1" noChangeArrowheads="1" noCrop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" y="3949729"/>
            <a:ext cx="1494317" cy="20510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2292" name="Picture 4" descr="https://i.gifer.com/Gdge.gif"/>
          <p:cNvPicPr>
            <a:picLocks noChangeAspect="1" noChangeArrowheads="1" noCrop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1317443">
            <a:off x="2095077" y="3057765"/>
            <a:ext cx="1831690" cy="18316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6" descr="https://bestanimations.com/Music/Notation/animated-green-gold-music-notes.gif"/>
          <p:cNvPicPr>
            <a:picLocks noChangeAspect="1" noChangeArrowheads="1" noCrop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664836">
            <a:off x="2585238" y="2876900"/>
            <a:ext cx="610346" cy="7664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6" descr="https://bestanimations.com/Music/Notation/animated-green-gold-music-notes.gif"/>
          <p:cNvPicPr>
            <a:picLocks noChangeAspect="1" noChangeArrowheads="1" noCrop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664836">
            <a:off x="3120744" y="2275725"/>
            <a:ext cx="610346" cy="7664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http://900igr.net/up/datai/97790/0013-014-.gif"/>
          <p:cNvPicPr>
            <a:picLocks noChangeAspect="1" noChangeArrowheads="1" noCrop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306000" y="4975240"/>
            <a:ext cx="1409847" cy="10573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8100600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59558" y="389542"/>
            <a:ext cx="8188657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sz="2800" b="1" kern="0" dirty="0">
                <a:solidFill>
                  <a:srgbClr val="FF000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«Музыка не только фактор облагораживающий, воспитательный. Музыка — целитель здоровья» </a:t>
            </a:r>
            <a:br>
              <a:rPr lang="ru-RU" sz="2800" b="1" kern="0" dirty="0">
                <a:solidFill>
                  <a:srgbClr val="FF000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</a:br>
            <a:r>
              <a:rPr lang="ru-RU" sz="2800" b="1" kern="0" dirty="0">
                <a:solidFill>
                  <a:srgbClr val="FF000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(</a:t>
            </a:r>
            <a:r>
              <a:rPr lang="ru-RU" sz="2800" b="1" kern="0" dirty="0" err="1">
                <a:solidFill>
                  <a:srgbClr val="FF000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В.М.Бехтерев</a:t>
            </a:r>
            <a:r>
              <a:rPr lang="ru-RU" sz="2800" b="1" kern="0" dirty="0">
                <a:solidFill>
                  <a:srgbClr val="FF000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) </a:t>
            </a:r>
            <a:r>
              <a:rPr lang="ru-RU" sz="2400" b="1" kern="0" dirty="0">
                <a:solidFill>
                  <a:srgbClr val="0070C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/>
            </a:r>
            <a:br>
              <a:rPr lang="ru-RU" sz="2400" b="1" kern="0" dirty="0">
                <a:solidFill>
                  <a:srgbClr val="0070C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</a:br>
            <a:endParaRPr lang="ru-RU" sz="2400" kern="0" dirty="0">
              <a:solidFill>
                <a:sysClr val="windowText" lastClr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76368" y="2005608"/>
            <a:ext cx="4572000" cy="3477875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fontAlgn="base">
              <a:spcBef>
                <a:spcPct val="20000"/>
              </a:spcBef>
              <a:spcAft>
                <a:spcPct val="0"/>
              </a:spcAft>
            </a:pPr>
            <a:r>
              <a:rPr lang="ru-RU" sz="2000" kern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Использование музыки и пения   в семейном воспитании помогает более эффективно развивать музыкальные способности детей, сохранять и укреплять их здоровье. Создание эмоционального комфорта средствами музыки и пения в семье – важнейшая задача успешного физического и психического развития ребёнка. А от состояния здоровья детей во многом зависит благополучие общества.</a:t>
            </a:r>
          </a:p>
        </p:txBody>
      </p:sp>
      <p:pic>
        <p:nvPicPr>
          <p:cNvPr id="14338" name="Picture 2" descr="https://du101.pervroo-vitebsk.gov.by/files/00664/obj/110/15363/img/7183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653887" y="2406807"/>
            <a:ext cx="4294432" cy="289562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4342" name="Picture 6" descr="https://bestanimations.com/Music/Notation/animated-green-gold-music-notes.gif"/>
          <p:cNvPicPr>
            <a:picLocks noChangeAspect="1" noChangeArrowheads="1" noCrop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843787" y="2703321"/>
            <a:ext cx="610346" cy="7664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6" descr="https://bestanimations.com/Music/Notation/animated-green-gold-music-notes.gif"/>
          <p:cNvPicPr>
            <a:picLocks noChangeAspect="1" noChangeArrowheads="1" noCrop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959947" y="2703321"/>
            <a:ext cx="610346" cy="7664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58790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https://cloud.prezentacii.org/19/04/140115/images/screen14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12494"/>
          <a:stretch/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6390" name="Picture 6" descr="https://naurok-test.nyc3.digitaloceanspaces.com/uploads/test/850489/97379/506846_1585574918.gif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376384" y="3971482"/>
            <a:ext cx="2714994" cy="19422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6392" name="Picture 8" descr="https://naurok-test.nyc3.digitaloceanspaces.com/uploads/test/850489/97379/506846_1585574918.gif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701486" y="3820503"/>
            <a:ext cx="3044081" cy="21776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7051259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03892" y="546764"/>
            <a:ext cx="8109912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800" b="1" kern="0" dirty="0">
                <a:solidFill>
                  <a:srgbClr val="FF000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Забота о здоровье детей – важнейшая задача</a:t>
            </a:r>
          </a:p>
          <a:p>
            <a:pPr algn="ctr"/>
            <a:r>
              <a:rPr lang="ru-RU" sz="2800" b="1" kern="0" dirty="0">
                <a:solidFill>
                  <a:srgbClr val="FF000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всего общества и, в первую очередь, родителей. </a:t>
            </a:r>
            <a:endParaRPr lang="ru-RU" sz="16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070444" y="2289750"/>
            <a:ext cx="4539035" cy="20774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57175" indent="-257175" algn="ctr" fontAlgn="base">
              <a:spcBef>
                <a:spcPct val="20000"/>
              </a:spcBef>
              <a:spcAft>
                <a:spcPct val="0"/>
              </a:spcAft>
            </a:pPr>
            <a:r>
              <a:rPr lang="ru-RU" sz="2400" kern="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ru-RU" sz="2100" kern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Состояние здоровья подрастающего поколения является показателем благополучия общества, отражающим не только истинную ситуацию, но и дающим прогноз на перспективу. </a:t>
            </a:r>
          </a:p>
        </p:txBody>
      </p:sp>
      <p:pic>
        <p:nvPicPr>
          <p:cNvPr id="4" name="Picture 6" descr="https://avatars.mds.yandex.net/get-pdb/214107/4bbffeae-0481-4ed0-8d07-2fc63485b396/s1200?webp=false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51520" y="2385243"/>
            <a:ext cx="3618924" cy="28408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2658063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28264" y="423658"/>
            <a:ext cx="8660893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kern="0" dirty="0">
                <a:solidFill>
                  <a:srgbClr val="FF000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Музыка помогает, когда ее слушают</a:t>
            </a:r>
            <a:r>
              <a:rPr lang="ru-RU" sz="2800" b="1" kern="0" dirty="0" smtClean="0">
                <a:solidFill>
                  <a:srgbClr val="FF000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.</a:t>
            </a:r>
            <a:r>
              <a:rPr lang="ru-RU" sz="2800" kern="0" dirty="0">
                <a:solidFill>
                  <a:srgbClr val="FF0000"/>
                </a:solidFill>
                <a:latin typeface="Arial"/>
                <a:ea typeface="+mj-ea"/>
                <a:cs typeface="Arial"/>
              </a:rPr>
              <a:t/>
            </a:r>
            <a:br>
              <a:rPr lang="ru-RU" sz="2800" kern="0" dirty="0">
                <a:solidFill>
                  <a:srgbClr val="FF0000"/>
                </a:solidFill>
                <a:latin typeface="Arial"/>
                <a:ea typeface="+mj-ea"/>
                <a:cs typeface="Arial"/>
              </a:rPr>
            </a:br>
            <a:endParaRPr lang="ru-RU" sz="2800" kern="0" dirty="0">
              <a:solidFill>
                <a:srgbClr val="FF0000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28264" y="1678432"/>
            <a:ext cx="5199797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57175" indent="-257175" algn="just">
              <a:buFont typeface="Arial" panose="020B0604020202020204" pitchFamily="34" charset="0"/>
              <a:buChar char="•"/>
            </a:pP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Музыка помогает, когда ее слушают. Развитие слуховой чувствительности способствует пробуждению здоровых механизмов защиты организма и дает большой оздоровительный и воспитательный эффект.</a:t>
            </a:r>
          </a:p>
          <a:p>
            <a:pPr marL="257175" indent="-257175" algn="just">
              <a:buFont typeface="Arial" panose="020B0604020202020204" pitchFamily="34" charset="0"/>
              <a:buChar char="•"/>
            </a:pP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Сохранению и укреплению здоровья детей в семье содействуют все виды деятельности, связанные с музыкой  (слушание музыки, пение, танцы, игра на детских музыкальных инструментах.</a:t>
            </a:r>
          </a:p>
        </p:txBody>
      </p:sp>
      <p:pic>
        <p:nvPicPr>
          <p:cNvPr id="4098" name="Picture 2" descr="https://images.wallpaperscraft.ru/image/risunok_deti_devochka_malchik_radost_vmeste_vihry_rumyanec_grammofon_plastinka_54183_1600x1200.jpg"/>
          <p:cNvPicPr>
            <a:picLocks noChangeAspect="1" noChangeArrowheads="1"/>
          </p:cNvPicPr>
          <p:nvPr/>
        </p:nvPicPr>
        <p:blipFill rotWithShape="1"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6615" b="7087"/>
          <a:stretch/>
        </p:blipFill>
        <p:spPr bwMode="auto">
          <a:xfrm>
            <a:off x="5279722" y="1893723"/>
            <a:ext cx="3814206" cy="30472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6" descr="https://bestanimations.com/Music/Notation/animated-green-gold-music-notes.gif"/>
          <p:cNvPicPr>
            <a:picLocks noChangeAspect="1" noChangeArrowheads="1" noCrop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18353233">
            <a:off x="8299391" y="2232640"/>
            <a:ext cx="610346" cy="7664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6" descr="https://bestanimations.com/Music/Notation/animated-green-gold-music-notes.gif"/>
          <p:cNvPicPr>
            <a:picLocks noChangeAspect="1" noChangeArrowheads="1" noCrop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18281084">
            <a:off x="6653521" y="2011322"/>
            <a:ext cx="610346" cy="7664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 descr="https://bestanimations.com/Music/Notation/animated-green-gold-music-notes.gif"/>
          <p:cNvPicPr>
            <a:picLocks noChangeAspect="1" noChangeArrowheads="1" noCrop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16492586">
            <a:off x="7342961" y="2635772"/>
            <a:ext cx="610346" cy="7664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42619677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342189" y="540413"/>
            <a:ext cx="522771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kern="0" dirty="0">
                <a:solidFill>
                  <a:srgbClr val="FF000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Роль пения для здоровья детей</a:t>
            </a:r>
            <a:endParaRPr lang="ru-RU" sz="1600" kern="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069080" y="2005363"/>
            <a:ext cx="4572000" cy="4093428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algn="just" fontAlgn="base">
              <a:spcBef>
                <a:spcPct val="20000"/>
              </a:spcBef>
              <a:spcAft>
                <a:spcPct val="0"/>
              </a:spcAft>
            </a:pPr>
            <a:r>
              <a:rPr lang="ru-RU" kern="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ru-RU" sz="2000" kern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Пение положительно влияет на здоровье и развитие ребенка: активизирует умственные способности, развивает эстетическое и нравственное представление, слух, память, речь, чувство ритма, внимание, мышление, укрепляет лёгкие и весь дыхательный аппарат. При соблюдении гигиенических условий, то есть при пении в проветренном и чистом помещении - развиваются и укрепляются лёгких и голосовой аппарат.</a:t>
            </a:r>
          </a:p>
        </p:txBody>
      </p:sp>
      <p:pic>
        <p:nvPicPr>
          <p:cNvPr id="4" name="Picture 12" descr="https://ds04.infourok.ru/uploads/ex/0c34/001234a3-3a561902/1/img39.jpg"/>
          <p:cNvPicPr>
            <a:picLocks noChangeAspect="1" noChangeArrowheads="1"/>
          </p:cNvPicPr>
          <p:nvPr/>
        </p:nvPicPr>
        <p:blipFill rotWithShape="1"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5516" r="13992"/>
          <a:stretch/>
        </p:blipFill>
        <p:spPr bwMode="auto">
          <a:xfrm flipH="1">
            <a:off x="170530" y="2356410"/>
            <a:ext cx="3973832" cy="28724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6" descr="https://bestanimations.com/Music/Notation/animated-green-gold-music-notes.gif"/>
          <p:cNvPicPr>
            <a:picLocks noChangeAspect="1" noChangeArrowheads="1" noCrop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20294124">
            <a:off x="1115702" y="2091202"/>
            <a:ext cx="610346" cy="7664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6" descr="https://bestanimations.com/Music/Notation/animated-green-gold-music-notes.gif"/>
          <p:cNvPicPr>
            <a:picLocks noChangeAspect="1" noChangeArrowheads="1" noCrop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179630">
            <a:off x="2652561" y="1973191"/>
            <a:ext cx="610346" cy="7664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 descr="https://bestanimations.com/Music/Notation/animated-green-gold-music-notes.gif"/>
          <p:cNvPicPr>
            <a:picLocks noChangeAspect="1" noChangeArrowheads="1" noCrop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20294124">
            <a:off x="2037016" y="1757823"/>
            <a:ext cx="610346" cy="7664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6847769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934910" y="376344"/>
            <a:ext cx="5719335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kern="0" dirty="0">
                <a:solidFill>
                  <a:srgbClr val="FF000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Роль пения и дыхательной гимнастики для здоровья </a:t>
            </a:r>
            <a:r>
              <a:rPr lang="ru-RU" sz="2800" b="1" kern="0" dirty="0" smtClean="0">
                <a:solidFill>
                  <a:srgbClr val="FF000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детей</a:t>
            </a:r>
            <a:endParaRPr lang="ru-RU" sz="2000" kern="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22625" y="1901363"/>
            <a:ext cx="5042897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 fontAlgn="base">
              <a:spcBef>
                <a:spcPct val="20000"/>
              </a:spcBef>
              <a:spcAft>
                <a:spcPct val="0"/>
              </a:spcAft>
            </a:pPr>
            <a:r>
              <a:rPr lang="ru-RU" sz="2000" kern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Пение с предшествующей дыхательной гимнастикой оказывает на детей психотерапевтическое, </a:t>
            </a:r>
            <a:r>
              <a:rPr lang="ru-RU" sz="2000" kern="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оздоравливающее</a:t>
            </a:r>
            <a:r>
              <a:rPr lang="ru-RU" sz="2000" kern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и даже лечебное воздействие: положительно влияет на обменные процессы; способствуют восстановлению центральной нервной системы; улучшает дренажную функцию бронхов; восстанавливает нарушенное носовое дыхание; исправляет, </a:t>
            </a:r>
            <a:r>
              <a:rPr lang="ru-RU" sz="2000" kern="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развившиеся</a:t>
            </a:r>
            <a:r>
              <a:rPr lang="ru-RU" sz="2000" kern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 процессе заболеваний, различные деформации грудной клетки и позвоночника.</a:t>
            </a:r>
          </a:p>
        </p:txBody>
      </p:sp>
      <p:pic>
        <p:nvPicPr>
          <p:cNvPr id="6" name="Picture 8" descr="https://avatars.mds.yandex.net/get-zen_doc/1906877/pub_5e1ae21011691d00ae97199b_5e1ae45a3d008800afe2c112/scale_1200"/>
          <p:cNvPicPr>
            <a:picLocks noChangeAspect="1" noChangeArrowheads="1"/>
          </p:cNvPicPr>
          <p:nvPr/>
        </p:nvPicPr>
        <p:blipFill rotWithShape="1"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6806" t="5797" r="9910" b="2661"/>
          <a:stretch/>
        </p:blipFill>
        <p:spPr bwMode="auto">
          <a:xfrm>
            <a:off x="5399170" y="2113048"/>
            <a:ext cx="3642837" cy="30030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 descr="https://bestanimations.com/Music/Notation/animated-green-gold-music-notes.gif"/>
          <p:cNvPicPr>
            <a:picLocks noChangeAspect="1" noChangeArrowheads="1" noCrop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20294124">
            <a:off x="7790582" y="2130217"/>
            <a:ext cx="691472" cy="868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6" descr="https://bestanimations.com/Music/Notation/animated-green-gold-music-notes.gif"/>
          <p:cNvPicPr>
            <a:picLocks noChangeAspect="1" noChangeArrowheads="1" noCrop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20294124">
            <a:off x="6047094" y="1888602"/>
            <a:ext cx="735023" cy="923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4516040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187354" y="420402"/>
            <a:ext cx="7369791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kern="0" dirty="0">
                <a:solidFill>
                  <a:srgbClr val="FF000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Дыхательное упражнение «Шум моря»</a:t>
            </a:r>
            <a:br>
              <a:rPr lang="ru-RU" sz="2800" b="1" kern="0" dirty="0">
                <a:solidFill>
                  <a:srgbClr val="FF000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</a:br>
            <a:endParaRPr lang="ru-RU" sz="2800" kern="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705969" y="1374509"/>
            <a:ext cx="5773003" cy="18466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kern="0" dirty="0">
                <a:solidFill>
                  <a:srgbClr val="00206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Слушаем (в записи) звуки моря, а затем - «дышим, как море». </a:t>
            </a:r>
          </a:p>
          <a:p>
            <a:pPr marL="257175" indent="-257175" algn="just">
              <a:buFont typeface="Arial" panose="020B0604020202020204" pitchFamily="34" charset="0"/>
              <a:buChar char="•"/>
            </a:pPr>
            <a:r>
              <a:rPr lang="ru-RU" sz="2000" kern="0" dirty="0">
                <a:solidFill>
                  <a:srgbClr val="00206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Делаем тихий, мягкий вдох животом и плавно поднимаем вверх руки. </a:t>
            </a:r>
          </a:p>
          <a:p>
            <a:pPr marL="257175" indent="-257175" algn="just">
              <a:buFont typeface="Arial" panose="020B0604020202020204" pitchFamily="34" charset="0"/>
              <a:buChar char="•"/>
            </a:pPr>
            <a:r>
              <a:rPr lang="ru-RU" sz="2000" kern="0" dirty="0">
                <a:solidFill>
                  <a:srgbClr val="00206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Опускаем руки и делаем  выдох на </a:t>
            </a:r>
            <a:r>
              <a:rPr lang="ru-RU" sz="2000" kern="0" dirty="0" smtClean="0">
                <a:solidFill>
                  <a:srgbClr val="00206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звук «Ш</a:t>
            </a:r>
            <a:r>
              <a:rPr lang="ru-RU" sz="2000" kern="0" dirty="0">
                <a:solidFill>
                  <a:srgbClr val="00206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».</a:t>
            </a:r>
            <a:r>
              <a:rPr lang="ru-RU" sz="2400" kern="0" dirty="0">
                <a:solidFill>
                  <a:srgbClr val="00206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/>
            </a:r>
            <a:br>
              <a:rPr lang="ru-RU" sz="2400" kern="0" dirty="0">
                <a:solidFill>
                  <a:srgbClr val="00206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</a:br>
            <a:endParaRPr lang="ru-RU" sz="1400" kern="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122" name="Picture 2" descr="https://avatars.mds.yandex.net/get-pdb/1525105/d1685d1c-0be0-4433-a91e-ef48aa42b36c/orig"/>
          <p:cNvPicPr>
            <a:picLocks noChangeAspect="1" noChangeArrowheads="1" noCrop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044795" y="3221168"/>
            <a:ext cx="4859268" cy="347784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звуки моря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xmlns="" r:embed="rId4"/>
              </p:ext>
            </p:extLst>
          </p:nvPr>
        </p:nvPicPr>
        <p:blipFill>
          <a:blip r:embed="rId5" cstate="print"/>
          <a:stretch>
            <a:fillRect/>
          </a:stretch>
        </p:blipFill>
        <p:spPr>
          <a:xfrm>
            <a:off x="511791" y="5871949"/>
            <a:ext cx="457200" cy="45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4423028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3857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637734" y="561918"/>
            <a:ext cx="6366680" cy="11849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kern="0" dirty="0">
                <a:solidFill>
                  <a:srgbClr val="FF000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Дыхательное упражнение «Одуванчик»</a:t>
            </a:r>
            <a:r>
              <a:rPr lang="ru-RU" sz="2800" kern="0" dirty="0">
                <a:solidFill>
                  <a:srgbClr val="FF000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2400" kern="0" dirty="0">
                <a:solidFill>
                  <a:srgbClr val="FF000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/>
            </a:r>
            <a:br>
              <a:rPr lang="ru-RU" sz="2400" kern="0" dirty="0">
                <a:solidFill>
                  <a:srgbClr val="FF000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</a:br>
            <a:endParaRPr lang="ru-RU" sz="1500" kern="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571999" y="3207224"/>
            <a:ext cx="4302457" cy="11910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20000"/>
              </a:spcBef>
              <a:spcAft>
                <a:spcPct val="0"/>
              </a:spcAft>
            </a:pPr>
            <a:r>
              <a:rPr lang="ru-RU" sz="2100" kern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Вдох через нос – лёгкий,</a:t>
            </a:r>
          </a:p>
          <a:p>
            <a:pPr lvl="0" fontAlgn="base">
              <a:spcBef>
                <a:spcPct val="20000"/>
              </a:spcBef>
              <a:spcAft>
                <a:spcPct val="0"/>
              </a:spcAft>
            </a:pPr>
            <a:r>
              <a:rPr lang="ru-RU" sz="2100" kern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бесшумный, выдох – через рот, </a:t>
            </a:r>
          </a:p>
          <a:p>
            <a:pPr lvl="0" fontAlgn="base">
              <a:spcBef>
                <a:spcPct val="20000"/>
              </a:spcBef>
              <a:spcAft>
                <a:spcPct val="0"/>
              </a:spcAft>
            </a:pPr>
            <a:r>
              <a:rPr lang="ru-RU" sz="2100" kern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 звуком восхищения «ах!»</a:t>
            </a:r>
            <a:endParaRPr lang="ru-RU" sz="2100" kern="0" dirty="0">
              <a:solidFill>
                <a:srgbClr val="000000"/>
              </a:solidFill>
              <a:latin typeface="Arial"/>
              <a:cs typeface="Arial"/>
            </a:endParaRPr>
          </a:p>
        </p:txBody>
      </p:sp>
      <p:pic>
        <p:nvPicPr>
          <p:cNvPr id="8194" name="Picture 2" descr="http://file.mobilmusic.ru/11/69/c5/1319241.gif"/>
          <p:cNvPicPr>
            <a:picLocks noChangeAspect="1" noChangeArrowheads="1" noCrop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21650" y="1956916"/>
            <a:ext cx="3271497" cy="436199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9254352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799486" y="127128"/>
            <a:ext cx="3799438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400" b="1" kern="0" dirty="0">
                <a:solidFill>
                  <a:srgbClr val="FF000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Дыхательное упражнение</a:t>
            </a:r>
          </a:p>
          <a:p>
            <a:pPr algn="ctr"/>
            <a:r>
              <a:rPr lang="ru-RU" sz="2400" b="1" kern="0" dirty="0">
                <a:solidFill>
                  <a:srgbClr val="FF000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«Воздушные шарики»</a:t>
            </a:r>
            <a:r>
              <a:rPr lang="ru-RU" sz="2400" kern="0" dirty="0">
                <a:solidFill>
                  <a:srgbClr val="FF000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endParaRPr lang="ru-RU" sz="1600" kern="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47239" y="1181238"/>
            <a:ext cx="5353334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57175" indent="-257175" algn="just" fontAlgn="base">
              <a:spcBef>
                <a:spcPct val="20000"/>
              </a:spcBef>
              <a:spcAft>
                <a:spcPct val="0"/>
              </a:spcAft>
            </a:pPr>
            <a:r>
              <a:rPr lang="ru-RU" b="1" kern="0" dirty="0">
                <a:solidFill>
                  <a:srgbClr val="000000"/>
                </a:solidFill>
                <a:latin typeface="Arial"/>
                <a:cs typeface="Arial"/>
              </a:rPr>
              <a:t>    </a:t>
            </a:r>
            <a:r>
              <a:rPr lang="ru-RU" sz="2000" kern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Активный вдох, подносим воображаемый шарик к губам и, раздувая щеки, медленно, через приоткрытые губы начинаем надувать его. Нужно следить глазами за тем, как  шарик становится все больше и больше, как увеличиваются, растут узоры на нем. Надо дуть осторожно, чтобы шарик не лопнул. А потом, можно показать красивые  шары друг другу.</a:t>
            </a:r>
          </a:p>
        </p:txBody>
      </p:sp>
      <p:pic>
        <p:nvPicPr>
          <p:cNvPr id="9218" name="Picture 2" descr="https://i.pinimg.com/originals/20/04/1d/20041da5051cada3cd56fcba3d5a102a.gif"/>
          <p:cNvPicPr>
            <a:picLocks noChangeAspect="1" noChangeArrowheads="1" noCrop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204916" y="2127651"/>
            <a:ext cx="2147513" cy="36684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737906" y="3961890"/>
            <a:ext cx="4572000" cy="830997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2400" b="1" kern="0" dirty="0">
                <a:solidFill>
                  <a:srgbClr val="FF000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Дыхательное упражнение </a:t>
            </a:r>
            <a:br>
              <a:rPr lang="ru-RU" sz="2400" b="1" kern="0" dirty="0">
                <a:solidFill>
                  <a:srgbClr val="FF000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</a:br>
            <a:r>
              <a:rPr lang="ru-RU" sz="2400" b="1" kern="0" dirty="0">
                <a:solidFill>
                  <a:srgbClr val="FF000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«Шарик спускается»</a:t>
            </a:r>
            <a:r>
              <a:rPr lang="ru-RU" sz="2400" b="1" u="sng" kern="0" dirty="0">
                <a:solidFill>
                  <a:srgbClr val="FF000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endParaRPr lang="ru-RU" sz="1400" kern="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47239" y="4960486"/>
            <a:ext cx="4572000" cy="1015663"/>
          </a:xfrm>
          <a:prstGeom prst="rect">
            <a:avLst/>
          </a:prstGeom>
        </p:spPr>
        <p:txBody>
          <a:bodyPr>
            <a:spAutoFit/>
          </a:bodyPr>
          <a:lstStyle/>
          <a:p>
            <a:pPr marL="257175" indent="-257175" algn="just" fontAlgn="base">
              <a:spcBef>
                <a:spcPct val="20000"/>
              </a:spcBef>
              <a:spcAft>
                <a:spcPct val="0"/>
              </a:spcAft>
            </a:pPr>
            <a:r>
              <a:rPr lang="ru-RU" sz="2000" kern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Глубокий медленный вдох – через нос, медленный выдох – через рот на звук «</a:t>
            </a:r>
            <a:r>
              <a:rPr lang="ru-RU" sz="2000" kern="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ссссс</a:t>
            </a:r>
            <a:r>
              <a:rPr lang="ru-RU" sz="2000" kern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</a:p>
        </p:txBody>
      </p:sp>
    </p:spTree>
    <p:extLst>
      <p:ext uri="{BB962C8B-B14F-4D97-AF65-F5344CB8AC3E}">
        <p14:creationId xmlns:p14="http://schemas.microsoft.com/office/powerpoint/2010/main" xmlns="" val="22145677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235122" y="350253"/>
            <a:ext cx="733567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kern="0" dirty="0">
                <a:solidFill>
                  <a:srgbClr val="FF000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«Кто много поет, того хворь не берет!»</a:t>
            </a:r>
            <a:endParaRPr lang="ru-RU" sz="1600" b="1" kern="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162928" y="1379394"/>
            <a:ext cx="4759657" cy="45858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57175" indent="-257175" algn="just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/>
            </a:pPr>
            <a:r>
              <a:rPr lang="ru-RU" sz="2000" kern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Звук «А-А-А» — стимулирует работу легких, трахеи, гортани, </a:t>
            </a:r>
            <a:r>
              <a:rPr lang="ru-RU" sz="2000" kern="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оздоравливает</a:t>
            </a:r>
            <a:r>
              <a:rPr lang="ru-RU" sz="2000" kern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руки и ноги.</a:t>
            </a:r>
          </a:p>
          <a:p>
            <a:pPr marL="257175" indent="-257175" algn="just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/>
            </a:pPr>
            <a:r>
              <a:rPr lang="ru-RU" sz="2000" kern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Звук «И-И-И» — активизирует деятельность щитовидной железы, полезен при заболеваниях ангиной, улучшает зрение и слух.</a:t>
            </a:r>
          </a:p>
          <a:p>
            <a:pPr marL="257175" indent="-257175" algn="just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/>
            </a:pPr>
            <a:r>
              <a:rPr lang="ru-RU" sz="2000" kern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Звук «У-У-У» — усиливает функцию дыхательных центров мозга и центра речи, устраняет мышечную слабость, вялость, заболевания органов слуха.</a:t>
            </a:r>
          </a:p>
          <a:p>
            <a:pPr marL="257175" indent="-257175" algn="just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/>
            </a:pPr>
            <a:r>
              <a:rPr lang="ru-RU" sz="2000" kern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Звук «М-М-М» — с закрытым ртом снимает психическую утомляемость, улучшает память и сообразительность.</a:t>
            </a:r>
          </a:p>
        </p:txBody>
      </p:sp>
      <p:pic>
        <p:nvPicPr>
          <p:cNvPr id="4" name="Picture 14" descr="https://nuz.uz/uploads/posts/2020-03/1583476794_2.jp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1823759"/>
            <a:ext cx="4312693" cy="43126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6" descr="https://bestanimations.com/Music/Notation/animated-green-gold-music-notes.gif"/>
          <p:cNvPicPr>
            <a:picLocks noChangeAspect="1" noChangeArrowheads="1" noCrop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773908" y="2186795"/>
            <a:ext cx="610346" cy="7664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6" descr="https://bestanimations.com/Music/Notation/animated-green-gold-music-notes.gif"/>
          <p:cNvPicPr>
            <a:picLocks noChangeAspect="1" noChangeArrowheads="1" noCrop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64525" y="2186794"/>
            <a:ext cx="610346" cy="7664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40291235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Красный и фиолетовый">
      <a:dk1>
        <a:sysClr val="windowText" lastClr="000000"/>
      </a:dk1>
      <a:lt1>
        <a:sysClr val="window" lastClr="FFFFFF"/>
      </a:lt1>
      <a:dk2>
        <a:srgbClr val="454551"/>
      </a:dk2>
      <a:lt2>
        <a:srgbClr val="D8D9DC"/>
      </a:lt2>
      <a:accent1>
        <a:srgbClr val="E32D91"/>
      </a:accent1>
      <a:accent2>
        <a:srgbClr val="C830CC"/>
      </a:accent2>
      <a:accent3>
        <a:srgbClr val="4EA6DC"/>
      </a:accent3>
      <a:accent4>
        <a:srgbClr val="4775E7"/>
      </a:accent4>
      <a:accent5>
        <a:srgbClr val="8971E1"/>
      </a:accent5>
      <a:accent6>
        <a:srgbClr val="D54773"/>
      </a:accent6>
      <a:hlink>
        <a:srgbClr val="6B9F25"/>
      </a:hlink>
      <a:folHlink>
        <a:srgbClr val="8C8C8C"/>
      </a:folHlink>
    </a:clrScheme>
    <a:fontScheme name="Тема 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226</TotalTime>
  <Words>758</Words>
  <Application>Microsoft Office PowerPoint</Application>
  <PresentationFormat>Экран (4:3)</PresentationFormat>
  <Paragraphs>46</Paragraphs>
  <Slides>14</Slides>
  <Notes>0</Notes>
  <HiddenSlides>0</HiddenSlides>
  <MMClips>1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НР</dc:creator>
  <cp:lastModifiedBy>МДОУ-196</cp:lastModifiedBy>
  <cp:revision>31</cp:revision>
  <dcterms:created xsi:type="dcterms:W3CDTF">2020-04-21T15:57:50Z</dcterms:created>
  <dcterms:modified xsi:type="dcterms:W3CDTF">2020-04-23T11:30:38Z</dcterms:modified>
</cp:coreProperties>
</file>